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71" r:id="rId5"/>
    <p:sldId id="270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6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08CA05-15A3-4AD6-B4FF-3564ECFA09DE}" v="1" dt="2023-09-04T07:49:27.0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8" autoAdjust="0"/>
    <p:restoredTop sz="94213" autoAdjust="0"/>
  </p:normalViewPr>
  <p:slideViewPr>
    <p:cSldViewPr snapToGrid="0">
      <p:cViewPr varScale="1">
        <p:scale>
          <a:sx n="161" d="100"/>
          <a:sy n="161" d="100"/>
        </p:scale>
        <p:origin x="84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45CF7-1CD1-4CB5-988C-1F81A5EF1375}" type="datetimeFigureOut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8C646-66CA-47C7-B541-D1641CD610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37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98C646-66CA-47C7-B541-D1641CD610F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41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3A007-2DA7-D855-DD74-8DD7E86FC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E7B818-D952-8531-BBAD-A6BCB471F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3B1076-E303-9576-D810-90FF33057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33DC9-9E63-4FEC-BD3C-2A40663ADAF5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8910A7-B53B-2A1B-A815-D86799229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5D1E23-1225-B303-98D1-97A1DAA51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556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1FB85-3B6B-5A77-178E-B6FEDBA74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9FD3F1-B2DF-BDA9-253F-036B767B2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51A24A-893B-1EB1-6432-853CAF0C7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6FDF5-2A1A-4A5C-92AA-B8035773DCD0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A7D7F-8513-1B23-31C0-82213134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F9C89D-7E63-173B-B194-E9D495283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051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7EF31D-981F-1265-A07A-65448F068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76AFFA-2099-E33C-50AC-59152B711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124108-0AE8-5726-F302-7F9114FB8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12D0-90D0-45C1-8B96-01823D3DCAF8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ECB59-B6FA-4403-7CA7-535074874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15503-9F78-7325-7B8D-8795BD79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15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1CD5E-9FAB-76F8-64C4-D05DEF3E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428851-76B1-BBF7-38E5-91D3AEA5E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23D68-8517-30A6-E167-23C9F84F5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05623-603D-4E64-BDD3-B31457A298BA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FC48C7-6CDA-5DB2-FD6B-FA2ACE115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CBF160-A627-1A84-D1D2-F5BA22C05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37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50A815-AE13-8F11-F3A1-D3B069641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D87BFA-E214-7B9A-A985-BD4E3ED0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A74159-9B6E-7509-BCED-B5633BB85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F1F8D-FD9C-41B1-A948-02116C94469F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B1BEB7-536A-87AD-8CAE-38FDF117E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A6160-18D0-D748-F557-44F5EC38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046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CDB4B-3601-1D3F-1691-D2580EC54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E02624-7A9C-6BDA-FAB1-233B81C402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38E5CB-B147-3910-DA9C-1CC44E21C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C365F6-C138-30FE-CFD0-1078714B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23B69-1597-4571-9F1C-EB6E82924CD0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4D0EDB-103B-984D-78D3-3D002D6C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28F24F-DE34-1413-5C56-A864BF84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80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840F9-6280-6E69-9A78-BB0952374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D989E8-F3A0-E21B-F3A9-3426530B4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EF7D6D-3C99-F5AA-95DC-BA541F803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DFA0EA6-1CF1-A663-1439-86FA85CCCA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BA1818-B36B-528C-FF87-2E8CF3C96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EA8C8C-D58F-02DC-04E4-DA9CCCDA9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5A2F1-AD32-4AA7-8AD4-72A693555310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547637-6756-3CD3-4CFE-3B177D246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667F0F-7BF1-ABB3-3CF2-95243B674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828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29242A-84FA-0570-E1A6-4DB6981B1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2F6A8D-C9BF-92A4-1989-7A783372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7CFB1-F511-4B90-928A-014974B8F0EC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9FD7B2-96FC-1037-C69B-1E0DC42D9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7487BD-D43B-E843-D6A9-D3BC31F6A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66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AF9D46-0D7E-9D15-9E16-22FFD19E2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44EFA-96F0-49E2-844F-94C5034AD73A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83F77BB-29C4-0CA6-206C-F03D03473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ACD7FC-34FF-9EA7-8AA5-4165402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2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F8D28-8E5A-A1E8-355C-D82EB43AC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B7DC6-5B43-56D9-2C37-26D13015D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BA66C-2FD4-FC04-9CDF-64A0FCE0C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A3B867-D1BC-4FDB-7F2A-533C4A2CC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D0B22-74C0-4B03-8735-29A03F87507A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90B86F-6E9D-532D-10BF-97C276D5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F0E99E-FBAC-135F-8884-B6D9372B8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26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41DEE5-F5A6-99CC-75EE-5F27A552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7D1D9B-C2DA-D6F8-6BCE-B20C7205D5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11927A-C684-FC93-6684-273034B25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CB3053-6EE9-9739-C0C2-87707A72E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F3E91-2E2E-4E65-97C6-67982EBDE968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7277E4-DED5-9E6F-BBFD-074BB678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1E4C82-94FB-7890-69C8-E99D905FB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24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0E908F-8AD7-DA7F-33D1-AD3CD69EB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2A7E96-34B8-0634-816C-DA93A3F49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12629-79F7-A2A0-FABC-DAC365F9D6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172CE-8D9C-4B47-90CB-B299605738C7}" type="datetime1">
              <a:rPr lang="ko-KR" altLang="en-US" smtClean="0"/>
              <a:t>2024-01-12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A430E-44D4-9811-5194-A91983DC79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DCC429-55E6-158D-57EA-BC9CB077C2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5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9915E-7E09-443E-BFFE-E1E0B7AD5B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496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4">
            <a:extLst>
              <a:ext uri="{FF2B5EF4-FFF2-40B4-BE49-F238E27FC236}">
                <a16:creationId xmlns:a16="http://schemas.microsoft.com/office/drawing/2014/main" id="{1CBF9192-04BF-07FD-5271-DE6102AA0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280" y="3283268"/>
            <a:ext cx="2332836" cy="1164914"/>
          </a:xfrm>
          <a:prstGeom prst="rect">
            <a:avLst/>
          </a:prstGeom>
          <a:noFill/>
          <a:ln w="3556" cap="rnd">
            <a:solidFill>
              <a:srgbClr val="B2B2B2"/>
            </a:solidFill>
            <a:prstDash val="solid"/>
            <a:round/>
          </a:ln>
          <a:effectLst/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3CAEEF5-03A3-4953-EC84-91E8A627439F}"/>
              </a:ext>
            </a:extLst>
          </p:cNvPr>
          <p:cNvCxnSpPr>
            <a:cxnSpLocks/>
            <a:stCxn id="41" idx="4"/>
            <a:endCxn id="11" idx="1"/>
          </p:cNvCxnSpPr>
          <p:nvPr/>
        </p:nvCxnSpPr>
        <p:spPr>
          <a:xfrm rot="5400000">
            <a:off x="1148609" y="3189028"/>
            <a:ext cx="3137679" cy="1330844"/>
          </a:xfrm>
          <a:prstGeom prst="bentConnector4">
            <a:avLst>
              <a:gd name="adj1" fmla="val 5999"/>
              <a:gd name="adj2" fmla="val 117177"/>
            </a:avLst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3C30101-EBEB-3874-DD97-430FBD72595E}"/>
              </a:ext>
            </a:extLst>
          </p:cNvPr>
          <p:cNvSpPr/>
          <p:nvPr/>
        </p:nvSpPr>
        <p:spPr>
          <a:xfrm>
            <a:off x="1558878" y="847845"/>
            <a:ext cx="9310047" cy="1502017"/>
          </a:xfrm>
          <a:prstGeom prst="roundRect">
            <a:avLst>
              <a:gd name="adj" fmla="val 8450"/>
            </a:avLst>
          </a:prstGeom>
          <a:noFill/>
          <a:ln>
            <a:solidFill>
              <a:srgbClr val="C3C4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spc="-1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9395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EFA89E4D-C84B-FF01-B811-30BF1FE913A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167" y="4757623"/>
            <a:ext cx="2232000" cy="13313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E23B329-D94D-F1CB-37B4-84BBEFA0504D}"/>
              </a:ext>
            </a:extLst>
          </p:cNvPr>
          <p:cNvGrpSpPr/>
          <p:nvPr/>
        </p:nvGrpSpPr>
        <p:grpSpPr>
          <a:xfrm>
            <a:off x="2074242" y="2569702"/>
            <a:ext cx="2232000" cy="1331333"/>
            <a:chOff x="872459" y="2967391"/>
            <a:chExt cx="2232000" cy="1331333"/>
          </a:xfrm>
        </p:grpSpPr>
        <p:pic>
          <p:nvPicPr>
            <p:cNvPr id="8" name="그림 7" descr="텍스트, 스크린샷, 소프트웨어, 컴퓨터 아이콘이(가) 표시된 사진&#10;&#10;자동 생성된 설명">
              <a:extLst>
                <a:ext uri="{FF2B5EF4-FFF2-40B4-BE49-F238E27FC236}">
                  <a16:creationId xmlns:a16="http://schemas.microsoft.com/office/drawing/2014/main" id="{DED39EEB-4383-CACB-E2C9-ABEF0E9B99E1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59" y="2967391"/>
              <a:ext cx="2232000" cy="1331333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018C848-09C1-643B-7D69-98ECACD39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45445" y="3441017"/>
              <a:ext cx="911031" cy="413506"/>
            </a:xfrm>
            <a:prstGeom prst="rect">
              <a:avLst/>
            </a:prstGeom>
          </p:spPr>
        </p:pic>
      </p:grpSp>
      <p:pic>
        <p:nvPicPr>
          <p:cNvPr id="10" name="그림 9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A811DBDE-0502-63FC-CC8B-DF83C3671DD7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870" y="3623172"/>
            <a:ext cx="2232000" cy="13313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1" name="그림 10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C524FBAB-1D32-A168-C7F1-4536761A9184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26" y="4757623"/>
            <a:ext cx="2232000" cy="13313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2" name="그림 11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3BCBA5CD-2A8C-CD6E-8920-450290C01FD9}"/>
              </a:ext>
            </a:extLst>
          </p:cNvPr>
          <p:cNvPicPr preferRelativeResize="0"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689" y="2598588"/>
            <a:ext cx="2232000" cy="1332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F977FD05-A42F-76AC-964B-0C8537A9FB0C}"/>
              </a:ext>
            </a:extLst>
          </p:cNvPr>
          <p:cNvCxnSpPr>
            <a:cxnSpLocks/>
            <a:stCxn id="42" idx="4"/>
          </p:cNvCxnSpPr>
          <p:nvPr/>
        </p:nvCxnSpPr>
        <p:spPr>
          <a:xfrm rot="5400000">
            <a:off x="4008648" y="3485652"/>
            <a:ext cx="3137345" cy="737262"/>
          </a:xfrm>
          <a:prstGeom prst="bentConnector4">
            <a:avLst>
              <a:gd name="adj1" fmla="val 6840"/>
              <a:gd name="adj2" fmla="val 131007"/>
            </a:avLst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918C6CCD-DEA3-3C16-495E-2838C06020FD}"/>
              </a:ext>
            </a:extLst>
          </p:cNvPr>
          <p:cNvCxnSpPr>
            <a:cxnSpLocks/>
            <a:stCxn id="22" idx="2"/>
            <a:endCxn id="6" idx="3"/>
          </p:cNvCxnSpPr>
          <p:nvPr/>
        </p:nvCxnSpPr>
        <p:spPr>
          <a:xfrm rot="16200000" flipH="1">
            <a:off x="8375754" y="3366876"/>
            <a:ext cx="3173029" cy="939797"/>
          </a:xfrm>
          <a:prstGeom prst="bentConnector4">
            <a:avLst>
              <a:gd name="adj1" fmla="val 10993"/>
              <a:gd name="adj2" fmla="val 124324"/>
            </a:avLst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FE7D726-9389-3ECD-E29D-0A70E183436B}"/>
              </a:ext>
            </a:extLst>
          </p:cNvPr>
          <p:cNvCxnSpPr/>
          <p:nvPr/>
        </p:nvCxnSpPr>
        <p:spPr>
          <a:xfrm>
            <a:off x="1820908" y="2917011"/>
            <a:ext cx="231118" cy="0"/>
          </a:xfrm>
          <a:prstGeom prst="straightConnector1">
            <a:avLst/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E92D680-8C88-40F0-997E-9B1C07E7515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820908" y="4288839"/>
            <a:ext cx="481962" cy="0"/>
          </a:xfrm>
          <a:prstGeom prst="straightConnector1">
            <a:avLst/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55D69DA-2CAA-90CC-1C95-8904B142399E}"/>
              </a:ext>
            </a:extLst>
          </p:cNvPr>
          <p:cNvCxnSpPr/>
          <p:nvPr/>
        </p:nvCxnSpPr>
        <p:spPr>
          <a:xfrm>
            <a:off x="4977571" y="2917011"/>
            <a:ext cx="231118" cy="0"/>
          </a:xfrm>
          <a:prstGeom prst="straightConnector1">
            <a:avLst/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F55F8F8-7FC1-1A4A-3FE8-75990973AD77}"/>
              </a:ext>
            </a:extLst>
          </p:cNvPr>
          <p:cNvCxnSpPr>
            <a:cxnSpLocks/>
          </p:cNvCxnSpPr>
          <p:nvPr/>
        </p:nvCxnSpPr>
        <p:spPr>
          <a:xfrm flipV="1">
            <a:off x="4977571" y="4288505"/>
            <a:ext cx="372898" cy="334"/>
          </a:xfrm>
          <a:prstGeom prst="straightConnector1">
            <a:avLst/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0B8E401-7861-7578-8C67-C1E49B5BBE43}"/>
              </a:ext>
            </a:extLst>
          </p:cNvPr>
          <p:cNvCxnSpPr>
            <a:cxnSpLocks/>
            <a:stCxn id="42" idx="4"/>
          </p:cNvCxnSpPr>
          <p:nvPr/>
        </p:nvCxnSpPr>
        <p:spPr>
          <a:xfrm rot="16200000" flipH="1">
            <a:off x="7049898" y="1181664"/>
            <a:ext cx="832567" cy="3040460"/>
          </a:xfrm>
          <a:prstGeom prst="bentConnector3">
            <a:avLst>
              <a:gd name="adj1" fmla="val 25975"/>
            </a:avLst>
          </a:prstGeom>
          <a:ln>
            <a:solidFill>
              <a:srgbClr val="0047B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A91F931-1326-7655-B075-ACBA13852F2A}"/>
              </a:ext>
            </a:extLst>
          </p:cNvPr>
          <p:cNvSpPr txBox="1"/>
          <p:nvPr/>
        </p:nvSpPr>
        <p:spPr>
          <a:xfrm>
            <a:off x="3847301" y="3640960"/>
            <a:ext cx="673802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객체 모델링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BD8D77C-7E18-1BDE-26F3-E5B5090D2577}"/>
              </a:ext>
            </a:extLst>
          </p:cNvPr>
          <p:cNvGrpSpPr/>
          <p:nvPr/>
        </p:nvGrpSpPr>
        <p:grpSpPr>
          <a:xfrm>
            <a:off x="1645535" y="949622"/>
            <a:ext cx="9161935" cy="1337007"/>
            <a:chOff x="443752" y="1347311"/>
            <a:chExt cx="9161935" cy="1337007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70D3C590-EDAD-D6CA-8FD8-B7852301E517}"/>
                </a:ext>
              </a:extLst>
            </p:cNvPr>
            <p:cNvSpPr/>
            <p:nvPr/>
          </p:nvSpPr>
          <p:spPr>
            <a:xfrm>
              <a:off x="7364871" y="1347788"/>
              <a:ext cx="1851432" cy="1300162"/>
            </a:xfrm>
            <a:prstGeom prst="roundRect">
              <a:avLst>
                <a:gd name="adj" fmla="val 3698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0047BA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 sz="1000" spc="-16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9395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C2D2311-BDD5-2A38-0831-8017EE88BA28}"/>
                </a:ext>
              </a:extLst>
            </p:cNvPr>
            <p:cNvSpPr/>
            <p:nvPr/>
          </p:nvSpPr>
          <p:spPr>
            <a:xfrm>
              <a:off x="3134632" y="1347788"/>
              <a:ext cx="4197158" cy="1300162"/>
            </a:xfrm>
            <a:prstGeom prst="roundRect">
              <a:avLst>
                <a:gd name="adj" fmla="val 3698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0047BA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 sz="1000" spc="-16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9395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23D9CB79-63A6-8842-BFC9-B9CBCF6AFCA7}"/>
                </a:ext>
              </a:extLst>
            </p:cNvPr>
            <p:cNvSpPr/>
            <p:nvPr/>
          </p:nvSpPr>
          <p:spPr>
            <a:xfrm>
              <a:off x="1227605" y="1347788"/>
              <a:ext cx="1857456" cy="1300162"/>
            </a:xfrm>
            <a:prstGeom prst="roundRect">
              <a:avLst>
                <a:gd name="adj" fmla="val 3698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0047BA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 sz="1000" spc="-16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9395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화살표: 위쪽 24">
              <a:extLst>
                <a:ext uri="{FF2B5EF4-FFF2-40B4-BE49-F238E27FC236}">
                  <a16:creationId xmlns:a16="http://schemas.microsoft.com/office/drawing/2014/main" id="{7FB4FA5C-B6D0-09D4-E3F9-453B4B9E3F95}"/>
                </a:ext>
              </a:extLst>
            </p:cNvPr>
            <p:cNvSpPr/>
            <p:nvPr/>
          </p:nvSpPr>
          <p:spPr>
            <a:xfrm rot="5400000">
              <a:off x="4719405" y="-2201964"/>
              <a:ext cx="693404" cy="9079160"/>
            </a:xfrm>
            <a:prstGeom prst="upArrow">
              <a:avLst>
                <a:gd name="adj1" fmla="val 54213"/>
                <a:gd name="adj2" fmla="val 40922"/>
              </a:avLst>
            </a:prstGeom>
            <a:gradFill>
              <a:gsLst>
                <a:gs pos="0">
                  <a:srgbClr val="9EB3D6">
                    <a:alpha val="10000"/>
                  </a:srgbClr>
                </a:gs>
                <a:gs pos="100000">
                  <a:srgbClr val="9EB3D6">
                    <a:alpha val="90000"/>
                  </a:srgbClr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endParaRPr lang="ko-KR" altLang="en-US" sz="1000" spc="-16">
                <a:ln>
                  <a:solidFill>
                    <a:srgbClr val="D9D9D9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AFD5571C-4737-E345-51F0-3991B1F1C36F}"/>
                </a:ext>
              </a:extLst>
            </p:cNvPr>
            <p:cNvSpPr/>
            <p:nvPr/>
          </p:nvSpPr>
          <p:spPr>
            <a:xfrm>
              <a:off x="2129367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85218">
                <a:lnSpc>
                  <a:spcPct val="110000"/>
                </a:lnSpc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서비스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디스크립션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 도구</a:t>
              </a: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95553C27-1CCC-0CC0-EEE4-F2F7F0EA47B8}"/>
                </a:ext>
              </a:extLst>
            </p:cNvPr>
            <p:cNvSpPr/>
            <p:nvPr/>
          </p:nvSpPr>
          <p:spPr>
            <a:xfrm>
              <a:off x="3187375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</a:p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시뮬레이터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</a:t>
              </a:r>
              <a: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연동 도구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987C4824-7A81-70A0-D9EC-DDA5F73561A1}"/>
                </a:ext>
              </a:extLst>
            </p:cNvPr>
            <p:cNvSpPr/>
            <p:nvPr/>
          </p:nvSpPr>
          <p:spPr>
            <a:xfrm>
              <a:off x="4245383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모델링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</a:t>
              </a:r>
              <a: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연동 도구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81672277-1368-0C2F-4AD0-771A02C17185}"/>
                </a:ext>
              </a:extLst>
            </p:cNvPr>
            <p:cNvSpPr/>
            <p:nvPr/>
          </p:nvSpPr>
          <p:spPr>
            <a:xfrm>
              <a:off x="5303391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</a:p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예측기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</a:t>
              </a:r>
              <a: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연동 도구</a:t>
              </a:r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975CBC53-80A5-60C5-2048-C1E103D21193}"/>
                </a:ext>
              </a:extLst>
            </p:cNvPr>
            <p:cNvSpPr/>
            <p:nvPr/>
          </p:nvSpPr>
          <p:spPr>
            <a:xfrm>
              <a:off x="6361399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</a:p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시각화 </a:t>
              </a:r>
              <a: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Process 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</a:t>
              </a:r>
              <a: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연동 도구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0BB69D6-6053-B736-6061-EEE34C2BD70E}"/>
                </a:ext>
              </a:extLst>
            </p:cNvPr>
            <p:cNvSpPr/>
            <p:nvPr/>
          </p:nvSpPr>
          <p:spPr>
            <a:xfrm>
              <a:off x="7419407" y="1560576"/>
              <a:ext cx="900000" cy="684000"/>
            </a:xfrm>
            <a:prstGeom prst="roundRect">
              <a:avLst>
                <a:gd name="adj" fmla="val 11243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서비스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관리자 도구</a:t>
              </a: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90800943-4FA2-F346-EC50-A02F001B5085}"/>
                </a:ext>
              </a:extLst>
            </p:cNvPr>
            <p:cNvSpPr/>
            <p:nvPr/>
          </p:nvSpPr>
          <p:spPr>
            <a:xfrm flipH="1">
              <a:off x="510037" y="1502141"/>
              <a:ext cx="576000" cy="577551"/>
            </a:xfrm>
            <a:prstGeom prst="roundRect">
              <a:avLst>
                <a:gd name="adj" fmla="val 50000"/>
              </a:avLst>
            </a:prstGeom>
            <a:solidFill>
              <a:srgbClr val="CBCE73"/>
            </a:solidFill>
            <a:ln>
              <a:solidFill>
                <a:srgbClr val="CBCE7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9250" rIns="0" bIns="29250" rtlCol="0" anchor="ctr"/>
            <a:lstStyle/>
            <a:p>
              <a:pPr algn="ctr"/>
              <a:r>
                <a:rPr lang="ko-KR" altLang="en-US" sz="900" spc="-65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</a:t>
              </a:r>
              <a:br>
                <a:rPr lang="en-US" altLang="ko-KR" sz="900" spc="-65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900" spc="-65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로그인</a:t>
              </a: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A36E8519-92D6-0CD5-DB68-19C4657DD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7FAFF"/>
                </a:clrFrom>
                <a:clrTo>
                  <a:srgbClr val="F7FA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43752" y="1900988"/>
              <a:ext cx="922863" cy="692147"/>
            </a:xfrm>
            <a:prstGeom prst="rect">
              <a:avLst/>
            </a:prstGeom>
          </p:spPr>
        </p:pic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06E395A5-5FBB-9899-B01E-A1C82223087B}"/>
                </a:ext>
              </a:extLst>
            </p:cNvPr>
            <p:cNvSpPr/>
            <p:nvPr/>
          </p:nvSpPr>
          <p:spPr>
            <a:xfrm>
              <a:off x="1293845" y="1418380"/>
              <a:ext cx="677514" cy="837648"/>
            </a:xfrm>
            <a:prstGeom prst="roundRect">
              <a:avLst>
                <a:gd name="adj" fmla="val 10130"/>
              </a:avLst>
            </a:prstGeom>
            <a:solidFill>
              <a:srgbClr val="CBCE73"/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A55E1C8F-6E63-7F0F-0FFD-6DA82D6CB9E2}"/>
                </a:ext>
              </a:extLst>
            </p:cNvPr>
            <p:cNvSpPr/>
            <p:nvPr/>
          </p:nvSpPr>
          <p:spPr>
            <a:xfrm>
              <a:off x="8477412" y="1437430"/>
              <a:ext cx="677514" cy="837648"/>
            </a:xfrm>
            <a:prstGeom prst="roundRect">
              <a:avLst>
                <a:gd name="adj" fmla="val 12332"/>
              </a:avLst>
            </a:prstGeom>
            <a:solidFill>
              <a:srgbClr val="CBCE73"/>
            </a:solidFill>
            <a:ln>
              <a:solidFill>
                <a:srgbClr val="CBCE73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29250" rIns="0" bIns="2925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885218">
                <a:buClr>
                  <a:prstClr val="white"/>
                </a:buClr>
              </a:pPr>
              <a:r>
                <a:rPr lang="ko-KR" altLang="en-US" sz="1000" spc="-65" dirty="0" err="1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연합트윈</a:t>
              </a: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br>
                <a:rPr lang="en-US" altLang="ko-KR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1000" spc="-65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생성 완료</a:t>
              </a:r>
            </a:p>
          </p:txBody>
        </p:sp>
        <p:pic>
          <p:nvPicPr>
            <p:cNvPr id="36" name="Picture 2">
              <a:extLst>
                <a:ext uri="{FF2B5EF4-FFF2-40B4-BE49-F238E27FC236}">
                  <a16:creationId xmlns:a16="http://schemas.microsoft.com/office/drawing/2014/main" id="{67584A49-BC10-35A6-8627-873F4F2645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80" t="30589" r="61315" b="19647"/>
            <a:stretch/>
          </p:blipFill>
          <p:spPr bwMode="auto">
            <a:xfrm>
              <a:off x="8852075" y="1907137"/>
              <a:ext cx="753611" cy="693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7BB9D2C-C33F-43AB-0A0F-6A23E1E389E0}"/>
                </a:ext>
              </a:extLst>
            </p:cNvPr>
            <p:cNvSpPr/>
            <p:nvPr/>
          </p:nvSpPr>
          <p:spPr>
            <a:xfrm>
              <a:off x="2040592" y="2303063"/>
              <a:ext cx="107755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defTabSz="732193" latinLnBrk="0">
                <a:buClr>
                  <a:schemeClr val="tx1">
                    <a:lumMod val="95000"/>
                    <a:lumOff val="5000"/>
                  </a:schemeClr>
                </a:buClr>
                <a:defRPr/>
              </a:pPr>
              <a: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BPMN, </a:t>
              </a: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객체 모델링</a:t>
              </a:r>
              <a: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서비스 로직 저작도구</a:t>
              </a:r>
              <a:endParaRPr lang="en-US" altLang="ko-KR" sz="8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D0969B3-3C3B-A5A7-18B1-18F0EDE5C955}"/>
                </a:ext>
              </a:extLst>
            </p:cNvPr>
            <p:cNvSpPr/>
            <p:nvPr/>
          </p:nvSpPr>
          <p:spPr>
            <a:xfrm>
              <a:off x="3245488" y="2303063"/>
              <a:ext cx="796559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defTabSz="732193" latinLnBrk="0">
                <a:buClr>
                  <a:schemeClr val="tx1">
                    <a:lumMod val="95000"/>
                    <a:lumOff val="5000"/>
                  </a:schemeClr>
                </a:buClr>
                <a:defRPr/>
              </a:pP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시뮬레이션 </a:t>
              </a:r>
              <a:b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모델 </a:t>
              </a:r>
              <a:r>
                <a:rPr lang="ko-KR" altLang="en-US" sz="800" spc="-16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조합기</a:t>
              </a:r>
              <a:endParaRPr lang="en-US" altLang="ko-KR" sz="8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42933B29-7C3D-BAA3-3EED-0871513128FC}"/>
                </a:ext>
              </a:extLst>
            </p:cNvPr>
            <p:cNvSpPr/>
            <p:nvPr/>
          </p:nvSpPr>
          <p:spPr>
            <a:xfrm>
              <a:off x="4309889" y="2303063"/>
              <a:ext cx="796559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defTabSz="732193" latinLnBrk="0">
                <a:buClr>
                  <a:schemeClr val="tx1">
                    <a:lumMod val="95000"/>
                    <a:lumOff val="5000"/>
                  </a:schemeClr>
                </a:buClr>
                <a:defRPr/>
              </a:pP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시뮬레이션</a:t>
              </a:r>
              <a: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800" spc="-16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전처리</a:t>
              </a:r>
              <a: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 </a:t>
              </a: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저작도구</a:t>
              </a:r>
              <a:endParaRPr lang="en-US" altLang="ko-KR" sz="8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0AE8A28-66ED-38D1-BB7C-4E38B1034E22}"/>
                </a:ext>
              </a:extLst>
            </p:cNvPr>
            <p:cNvSpPr/>
            <p:nvPr/>
          </p:nvSpPr>
          <p:spPr>
            <a:xfrm>
              <a:off x="5374290" y="2303063"/>
              <a:ext cx="796559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defTabSz="732193" latinLnBrk="0">
                <a:buClr>
                  <a:schemeClr val="tx1">
                    <a:lumMod val="95000"/>
                    <a:lumOff val="5000"/>
                  </a:schemeClr>
                </a:buClr>
                <a:defRPr/>
              </a:pP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예측서비스 </a:t>
              </a:r>
              <a:b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도구</a:t>
              </a:r>
              <a:endParaRPr lang="en-US" altLang="ko-KR" sz="8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73EC792-E547-FB1D-9D81-6B80FA05F21C}"/>
                </a:ext>
              </a:extLst>
            </p:cNvPr>
            <p:cNvSpPr/>
            <p:nvPr/>
          </p:nvSpPr>
          <p:spPr>
            <a:xfrm>
              <a:off x="2145087" y="2611300"/>
              <a:ext cx="72000" cy="72000"/>
            </a:xfrm>
            <a:prstGeom prst="ellipse">
              <a:avLst/>
            </a:prstGeom>
            <a:solidFill>
              <a:srgbClr val="0047B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C49790CC-2482-AFB9-8D5D-521EE4B9A7AD}"/>
                </a:ext>
              </a:extLst>
            </p:cNvPr>
            <p:cNvSpPr/>
            <p:nvPr/>
          </p:nvSpPr>
          <p:spPr>
            <a:xfrm>
              <a:off x="4708168" y="2611300"/>
              <a:ext cx="72000" cy="72000"/>
            </a:xfrm>
            <a:prstGeom prst="ellipse">
              <a:avLst/>
            </a:prstGeom>
            <a:solidFill>
              <a:srgbClr val="0047B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8F15DFD7-80FC-7C88-AB28-2909188D9CA2}"/>
                </a:ext>
              </a:extLst>
            </p:cNvPr>
            <p:cNvSpPr/>
            <p:nvPr/>
          </p:nvSpPr>
          <p:spPr>
            <a:xfrm>
              <a:off x="8254587" y="2611300"/>
              <a:ext cx="72000" cy="72000"/>
            </a:xfrm>
            <a:prstGeom prst="ellipse">
              <a:avLst/>
            </a:prstGeom>
            <a:solidFill>
              <a:srgbClr val="0047B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76BF153-CA1D-C664-20A4-DCD27941A5A9}"/>
                </a:ext>
              </a:extLst>
            </p:cNvPr>
            <p:cNvSpPr txBox="1"/>
            <p:nvPr/>
          </p:nvSpPr>
          <p:spPr>
            <a:xfrm>
              <a:off x="3044661" y="1347311"/>
              <a:ext cx="673802" cy="195814"/>
            </a:xfrm>
            <a:prstGeom prst="rect">
              <a:avLst/>
            </a:prstGeom>
            <a:noFill/>
          </p:spPr>
          <p:txBody>
            <a:bodyPr wrap="square" lIns="36000" tIns="36000" rIns="36000" bIns="36000">
              <a:spAutoFit/>
            </a:bodyPr>
            <a:lstStyle/>
            <a:p>
              <a:pPr algn="ctr"/>
              <a:r>
                <a:rPr kumimoji="0" lang="ko-KR" altLang="en-US" sz="800" i="0" u="none" strike="noStrike" kern="1200" cap="none" spc="-16" normalizeH="0" baseline="0" noProof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저작도구</a:t>
              </a:r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1F1C5D8-CAC3-5E2A-4718-092A92BD8B59}"/>
                </a:ext>
              </a:extLst>
            </p:cNvPr>
            <p:cNvSpPr/>
            <p:nvPr/>
          </p:nvSpPr>
          <p:spPr>
            <a:xfrm>
              <a:off x="6407861" y="2303063"/>
              <a:ext cx="796559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defTabSz="732193" latinLnBrk="0">
                <a:buClr>
                  <a:schemeClr val="tx1">
                    <a:lumMod val="95000"/>
                    <a:lumOff val="5000"/>
                  </a:schemeClr>
                </a:buClr>
                <a:defRPr/>
              </a:pPr>
              <a:r>
                <a:rPr lang="en-US" altLang="ko-KR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3D </a:t>
              </a:r>
              <a:r>
                <a:rPr lang="ko-KR" altLang="en-US" sz="800" spc="-16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웹 시각화 도구</a:t>
              </a:r>
              <a:endParaRPr lang="en-US" altLang="ko-KR" sz="8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83E27C80-601B-8936-4663-9B4FE014D0B1}"/>
              </a:ext>
            </a:extLst>
          </p:cNvPr>
          <p:cNvSpPr txBox="1"/>
          <p:nvPr/>
        </p:nvSpPr>
        <p:spPr>
          <a:xfrm>
            <a:off x="3298788" y="4782078"/>
            <a:ext cx="1008729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로직 저작도구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25098B-9B1C-C4EE-3863-AF299862D253}"/>
              </a:ext>
            </a:extLst>
          </p:cNvPr>
          <p:cNvSpPr txBox="1"/>
          <p:nvPr/>
        </p:nvSpPr>
        <p:spPr>
          <a:xfrm>
            <a:off x="3121442" y="2571836"/>
            <a:ext cx="1342353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 생성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ACC3D2-C2B6-E689-A740-3C1D863960FC}"/>
              </a:ext>
            </a:extLst>
          </p:cNvPr>
          <p:cNvSpPr txBox="1"/>
          <p:nvPr/>
        </p:nvSpPr>
        <p:spPr>
          <a:xfrm>
            <a:off x="6233894" y="2571836"/>
            <a:ext cx="1342353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시뮬레이션 모델 </a:t>
            </a:r>
            <a:r>
              <a:rPr kumimoji="0" lang="ko-KR" altLang="en-US" sz="8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조합기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7FDC620-31B0-3B63-FDB2-9862F5862103}"/>
              </a:ext>
            </a:extLst>
          </p:cNvPr>
          <p:cNvSpPr txBox="1"/>
          <p:nvPr/>
        </p:nvSpPr>
        <p:spPr>
          <a:xfrm>
            <a:off x="9593636" y="3264588"/>
            <a:ext cx="737263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시각화 도구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974C0A0-EB46-231C-71A0-DFF39CCF5B83}"/>
              </a:ext>
            </a:extLst>
          </p:cNvPr>
          <p:cNvSpPr txBox="1"/>
          <p:nvPr/>
        </p:nvSpPr>
        <p:spPr>
          <a:xfrm>
            <a:off x="9478289" y="4756956"/>
            <a:ext cx="939798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관리자 도구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1" name="그림 50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4D4DA4E-630A-87BA-A165-D3DEE424ACE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469" y="3581312"/>
            <a:ext cx="2232000" cy="1332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102B205-7413-455E-02A9-5E12129C4C2B}"/>
              </a:ext>
            </a:extLst>
          </p:cNvPr>
          <p:cNvSpPr txBox="1"/>
          <p:nvPr/>
        </p:nvSpPr>
        <p:spPr>
          <a:xfrm>
            <a:off x="6351763" y="3643302"/>
            <a:ext cx="1257881" cy="195814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ctr"/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시뮬레이션 </a:t>
            </a:r>
            <a:r>
              <a:rPr kumimoji="0" lang="ko-KR" altLang="en-US" sz="8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전처리</a:t>
            </a:r>
            <a:r>
              <a:rPr kumimoji="0" lang="ko-KR" altLang="en-US" sz="8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저작도구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AFE7A55-0407-CE92-5286-5CF282B1CD9C}"/>
              </a:ext>
            </a:extLst>
          </p:cNvPr>
          <p:cNvGrpSpPr/>
          <p:nvPr/>
        </p:nvGrpSpPr>
        <p:grpSpPr>
          <a:xfrm>
            <a:off x="5208689" y="4751973"/>
            <a:ext cx="2232000" cy="1332000"/>
            <a:chOff x="4006906" y="5048064"/>
            <a:chExt cx="2232000" cy="1332000"/>
          </a:xfrm>
        </p:grpSpPr>
        <p:pic>
          <p:nvPicPr>
            <p:cNvPr id="54" name="그림 53" descr="텍스트, 스크린샷, 소프트웨어, 컴퓨터 아이콘이(가) 표시된 사진&#10;&#10;자동 생성된 설명">
              <a:extLst>
                <a:ext uri="{FF2B5EF4-FFF2-40B4-BE49-F238E27FC236}">
                  <a16:creationId xmlns:a16="http://schemas.microsoft.com/office/drawing/2014/main" id="{D29C5A9B-8DC7-6A3D-DD3B-1C9B991C9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906" y="5048064"/>
              <a:ext cx="2232000" cy="133200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16CFD4D-0030-8C37-22D0-0FCF67573C62}"/>
                </a:ext>
              </a:extLst>
            </p:cNvPr>
            <p:cNvSpPr txBox="1"/>
            <p:nvPr/>
          </p:nvSpPr>
          <p:spPr>
            <a:xfrm>
              <a:off x="5450141" y="5173776"/>
              <a:ext cx="737263" cy="195814"/>
            </a:xfrm>
            <a:prstGeom prst="rect">
              <a:avLst/>
            </a:prstGeom>
            <a:noFill/>
          </p:spPr>
          <p:txBody>
            <a:bodyPr wrap="square" lIns="36000" tIns="36000" rIns="36000" bIns="36000">
              <a:spAutoFit/>
            </a:bodyPr>
            <a:lstStyle/>
            <a:p>
              <a:pPr algn="ctr"/>
              <a:r>
                <a:rPr kumimoji="0" lang="ko-KR" altLang="en-US" sz="800" i="0" u="none" strike="noStrike" kern="1200" cap="none" spc="-16" normalizeH="0" baseline="0" noProof="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예측서비스 도구</a:t>
              </a:r>
              <a:endPara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2D2B1EA-C45E-FAE1-C348-CD5F7F82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6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53860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시뮬레이터 생성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도구 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이산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연속 시뮬레이터 조합도구</a:t>
            </a:r>
          </a:p>
        </p:txBody>
      </p:sp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9E55CF89-C32C-EB67-84F9-C3E183A1D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A7B6AC-96F4-291F-D43B-E9FCFB768FD8}"/>
              </a:ext>
            </a:extLst>
          </p:cNvPr>
          <p:cNvSpPr txBox="1"/>
          <p:nvPr/>
        </p:nvSpPr>
        <p:spPr>
          <a:xfrm>
            <a:off x="4222135" y="6069709"/>
            <a:ext cx="3747730" cy="226591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이산</a:t>
            </a:r>
            <a: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연속 시뮬레이터 조합 및 하이브리드 시뮬레이션 엔진 제공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282F58-84EE-44EC-2866-8A71D0CB7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3908EE-BAF6-0548-8812-905531FAA88A}"/>
              </a:ext>
            </a:extLst>
          </p:cNvPr>
          <p:cNvSpPr/>
          <p:nvPr/>
        </p:nvSpPr>
        <p:spPr>
          <a:xfrm>
            <a:off x="8942092" y="136525"/>
            <a:ext cx="2946400" cy="26521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화면설계 불필요</a:t>
            </a:r>
          </a:p>
        </p:txBody>
      </p:sp>
    </p:spTree>
    <p:extLst>
      <p:ext uri="{BB962C8B-B14F-4D97-AF65-F5344CB8AC3E}">
        <p14:creationId xmlns:p14="http://schemas.microsoft.com/office/powerpoint/2010/main" val="3336215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55638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모델링 생성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도구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물리 시뮬레이션 전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후처리기</a:t>
            </a:r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B1A22E8-2B2E-6752-C1AF-AAD33EC57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C4AD37-770A-703D-9283-F0EC1B34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8FB6DB8-C39C-DCC3-A9E1-4C67F05D9307}"/>
              </a:ext>
            </a:extLst>
          </p:cNvPr>
          <p:cNvSpPr/>
          <p:nvPr/>
        </p:nvSpPr>
        <p:spPr>
          <a:xfrm>
            <a:off x="8942092" y="136525"/>
            <a:ext cx="2946400" cy="26521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화면설계 불필요</a:t>
            </a:r>
          </a:p>
        </p:txBody>
      </p:sp>
    </p:spTree>
    <p:extLst>
      <p:ext uri="{BB962C8B-B14F-4D97-AF65-F5344CB8AC3E}">
        <p14:creationId xmlns:p14="http://schemas.microsoft.com/office/powerpoint/2010/main" val="4140740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예측기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도구</a:t>
            </a:r>
          </a:p>
        </p:txBody>
      </p:sp>
      <p:pic>
        <p:nvPicPr>
          <p:cNvPr id="3" name="그림 2" descr="텍스트, 지도, 스크린샷, 도표이(가) 표시된 사진&#10;&#10;자동 생성된 설명">
            <a:extLst>
              <a:ext uri="{FF2B5EF4-FFF2-40B4-BE49-F238E27FC236}">
                <a16:creationId xmlns:a16="http://schemas.microsoft.com/office/drawing/2014/main" id="{3C8D1E25-6CCE-2F98-0974-41141D1ED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E8FFF9-C7E8-DA21-6279-FEF1901D76D9}"/>
              </a:ext>
            </a:extLst>
          </p:cNvPr>
          <p:cNvSpPr txBox="1"/>
          <p:nvPr/>
        </p:nvSpPr>
        <p:spPr>
          <a:xfrm>
            <a:off x="1239444" y="2740744"/>
            <a:ext cx="2864621" cy="688256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pPr algn="r"/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운용 중인 예측서비스</a:t>
            </a:r>
            <a: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연결된 디지털 트윈</a:t>
            </a:r>
            <a: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학습 예측 모델 리스트</a:t>
            </a:r>
            <a: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파이프라인 정보 확인 가능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543C6A-95CE-EDDF-A461-80B366F5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011E35-939C-FD8D-6601-A9082AB371AD}"/>
              </a:ext>
            </a:extLst>
          </p:cNvPr>
          <p:cNvSpPr/>
          <p:nvPr/>
        </p:nvSpPr>
        <p:spPr>
          <a:xfrm>
            <a:off x="8942092" y="136525"/>
            <a:ext cx="2946400" cy="26521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화면설계 불필요</a:t>
            </a:r>
          </a:p>
        </p:txBody>
      </p:sp>
    </p:spTree>
    <p:extLst>
      <p:ext uri="{BB962C8B-B14F-4D97-AF65-F5344CB8AC3E}">
        <p14:creationId xmlns:p14="http://schemas.microsoft.com/office/powerpoint/2010/main" val="3839558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예측기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도구</a:t>
            </a:r>
          </a:p>
        </p:txBody>
      </p:sp>
      <p:pic>
        <p:nvPicPr>
          <p:cNvPr id="7" name="그림 6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B78F1995-A34A-302A-7966-798A5A089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AD903C9-FEB2-4BA3-E8D0-D85856B30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10A06B-FC8F-D3F8-052F-6E3164DFA693}"/>
              </a:ext>
            </a:extLst>
          </p:cNvPr>
          <p:cNvSpPr/>
          <p:nvPr/>
        </p:nvSpPr>
        <p:spPr>
          <a:xfrm>
            <a:off x="8942092" y="136525"/>
            <a:ext cx="2946400" cy="26521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화면설계 불필요</a:t>
            </a:r>
          </a:p>
        </p:txBody>
      </p:sp>
    </p:spTree>
    <p:extLst>
      <p:ext uri="{BB962C8B-B14F-4D97-AF65-F5344CB8AC3E}">
        <p14:creationId xmlns:p14="http://schemas.microsoft.com/office/powerpoint/2010/main" val="3080376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관리자 도구</a:t>
            </a:r>
          </a:p>
        </p:txBody>
      </p:sp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7AF7D37D-2E10-2E29-D630-156BDB0DD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25031A7-4952-85E5-0532-E70CB3279F68}"/>
              </a:ext>
            </a:extLst>
          </p:cNvPr>
          <p:cNvSpPr/>
          <p:nvPr/>
        </p:nvSpPr>
        <p:spPr>
          <a:xfrm>
            <a:off x="2664789" y="876300"/>
            <a:ext cx="8412786" cy="2819400"/>
          </a:xfrm>
          <a:prstGeom prst="roundRect">
            <a:avLst>
              <a:gd name="adj" fmla="val 2932"/>
            </a:avLst>
          </a:prstGeom>
          <a:noFill/>
          <a:ln w="12700">
            <a:solidFill>
              <a:srgbClr val="70AD4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215AB-90EA-ED2E-3146-003B8CE1F641}"/>
              </a:ext>
            </a:extLst>
          </p:cNvPr>
          <p:cNvSpPr txBox="1"/>
          <p:nvPr/>
        </p:nvSpPr>
        <p:spPr>
          <a:xfrm>
            <a:off x="5549900" y="649709"/>
            <a:ext cx="3220477" cy="226591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트윈 객체정보 수집 모니터링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2DEB0B-0588-F841-64F4-3F2BFA3E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15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플랫폼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관리자 도구</a:t>
            </a:r>
          </a:p>
        </p:txBody>
      </p:sp>
      <p:pic>
        <p:nvPicPr>
          <p:cNvPr id="5" name="그림 4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905F7B04-B20F-3FED-A4A0-D3D9679B0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981EB-B7F3-8AFD-4135-F6EB60D0E73C}"/>
              </a:ext>
            </a:extLst>
          </p:cNvPr>
          <p:cNvSpPr txBox="1"/>
          <p:nvPr/>
        </p:nvSpPr>
        <p:spPr>
          <a:xfrm>
            <a:off x="2776448" y="1372447"/>
            <a:ext cx="3138982" cy="534367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kumimoji="0" lang="ko-KR" altLang="en-US" sz="10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연합트윈</a:t>
            </a: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개발자가 </a:t>
            </a:r>
            <a:b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새로운 서비스를 생성하기 </a:t>
            </a:r>
            <a:b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위한 플랫폼 관리 메뉴 및 저작도구 </a:t>
            </a: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제공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DCF2F1-79C0-F47A-CE5E-BEA1EF48A9D5}"/>
              </a:ext>
            </a:extLst>
          </p:cNvPr>
          <p:cNvSpPr txBox="1"/>
          <p:nvPr/>
        </p:nvSpPr>
        <p:spPr>
          <a:xfrm>
            <a:off x="2636748" y="5977094"/>
            <a:ext cx="3138982" cy="241980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kumimoji="0" lang="ko-KR" altLang="en-US" sz="11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새로운 </a:t>
            </a:r>
            <a:r>
              <a:rPr kumimoji="0" lang="ko-KR" altLang="en-US" sz="11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연합트윈</a:t>
            </a:r>
            <a:r>
              <a:rPr kumimoji="0" lang="ko-KR" altLang="en-US" sz="11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생성 시작</a:t>
            </a:r>
            <a:endParaRPr lang="en-US" altLang="ko-KR" sz="11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580076-0346-750C-24E5-F7AA7642C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977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플랫폼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관리자 도구</a:t>
            </a:r>
          </a:p>
        </p:txBody>
      </p:sp>
      <p:pic>
        <p:nvPicPr>
          <p:cNvPr id="9" name="그림 8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6B5232A4-2A27-BBFD-92D5-751BC625C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CD47DDFC-0404-D690-899D-F1EE12ABF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379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플랫폼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관리자 도구</a:t>
            </a:r>
          </a:p>
        </p:txBody>
      </p:sp>
      <p:pic>
        <p:nvPicPr>
          <p:cNvPr id="3" name="그림 2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804EA0CC-31F4-BB54-B34F-1584E0E59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5923A5-DB9D-ABF0-5C5F-695147F04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068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3877245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플랫폼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관리자 도구</a:t>
            </a:r>
          </a:p>
        </p:txBody>
      </p:sp>
      <p:pic>
        <p:nvPicPr>
          <p:cNvPr id="3" name="그림 2" descr="텍스트, 스크린샷, 소프트웨어, 번호이(가) 표시된 사진&#10;&#10;자동 생성된 설명">
            <a:extLst>
              <a:ext uri="{FF2B5EF4-FFF2-40B4-BE49-F238E27FC236}">
                <a16:creationId xmlns:a16="http://schemas.microsoft.com/office/drawing/2014/main" id="{7730493D-736C-3424-3210-447A905CF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C4865A-A495-D18F-F353-FE1A6F738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45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64528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디지털트윈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구성요소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정보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저장을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위한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단일트윈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메타데이터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등록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1300" spc="-16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E9547DCB-814D-1985-0ABF-7CF4BA70D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41F10F-3483-3644-E5B0-862E48A7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424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45478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tabLst>
                <a:tab pos="2873375" algn="l"/>
              </a:tabLst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서비스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디스크립션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 도구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단일트윈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객체 검색 </a:t>
            </a:r>
          </a:p>
        </p:txBody>
      </p:sp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F6340B03-7A8B-DFAF-87C6-E3833D00A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ECE1FF6-9E14-8934-FFEB-8A2B39750068}"/>
              </a:ext>
            </a:extLst>
          </p:cNvPr>
          <p:cNvSpPr/>
          <p:nvPr/>
        </p:nvSpPr>
        <p:spPr>
          <a:xfrm>
            <a:off x="2592718" y="858561"/>
            <a:ext cx="1537506" cy="2691468"/>
          </a:xfrm>
          <a:prstGeom prst="roundRect">
            <a:avLst>
              <a:gd name="adj" fmla="val 5327"/>
            </a:avLst>
          </a:prstGeom>
          <a:noFill/>
          <a:ln w="12700">
            <a:solidFill>
              <a:srgbClr val="70AD4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76AAF-1090-BC45-2342-9FCD67B052CD}"/>
              </a:ext>
            </a:extLst>
          </p:cNvPr>
          <p:cNvSpPr txBox="1"/>
          <p:nvPr/>
        </p:nvSpPr>
        <p:spPr>
          <a:xfrm>
            <a:off x="2592718" y="3605787"/>
            <a:ext cx="3304175" cy="380480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개별 단일</a:t>
            </a:r>
            <a: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트윈</a:t>
            </a: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존재하는 </a:t>
            </a:r>
            <a:br>
              <a:rPr lang="en-US" altLang="ko-KR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000" spc="-16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모델 및 속성 조회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AFCE2F-F715-AE0C-EEBF-00E50EACF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91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63004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서비스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디스크립션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 도구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객체 데이터 모델링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(NGSI-LD)</a:t>
            </a:r>
          </a:p>
        </p:txBody>
      </p:sp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22D43ABC-2B0E-3A0C-BA4C-8DCDB8CB6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789D8C-8BB5-A744-D971-B557A1257B50}"/>
              </a:ext>
            </a:extLst>
          </p:cNvPr>
          <p:cNvSpPr txBox="1"/>
          <p:nvPr/>
        </p:nvSpPr>
        <p:spPr>
          <a:xfrm>
            <a:off x="6015321" y="3758881"/>
            <a:ext cx="2374300" cy="380480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새로운 </a:t>
            </a:r>
            <a: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attribute </a:t>
            </a: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정의 </a:t>
            </a:r>
            <a:b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데이터 모델 생성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163F9D2-72C4-FD36-E5A3-A0644FDE32BF}"/>
              </a:ext>
            </a:extLst>
          </p:cNvPr>
          <p:cNvSpPr/>
          <p:nvPr/>
        </p:nvSpPr>
        <p:spPr>
          <a:xfrm>
            <a:off x="6030560" y="811183"/>
            <a:ext cx="2077120" cy="2937832"/>
          </a:xfrm>
          <a:prstGeom prst="roundRect">
            <a:avLst>
              <a:gd name="adj" fmla="val 2971"/>
            </a:avLst>
          </a:prstGeom>
          <a:noFill/>
          <a:ln w="12700">
            <a:solidFill>
              <a:srgbClr val="70AD4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914479-80F1-BE1D-B293-E7E7D29F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89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8DBF7-6BC1-D9A2-77D7-FFC1A50FB624}"/>
              </a:ext>
            </a:extLst>
          </p:cNvPr>
          <p:cNvSpPr/>
          <p:nvPr/>
        </p:nvSpPr>
        <p:spPr>
          <a:xfrm>
            <a:off x="328994" y="187056"/>
            <a:ext cx="6198806" cy="200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42931">
              <a:defRPr/>
            </a:pP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연합트윈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서비스 </a:t>
            </a:r>
            <a:r>
              <a:rPr lang="ko-KR" altLang="en-US" sz="1300" spc="-16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디스크립션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 도구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로직 저작도구 </a:t>
            </a:r>
            <a:r>
              <a:rPr lang="en-US" altLang="ko-KR" sz="1300" spc="-16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(BPMN 2.0)</a:t>
            </a:r>
            <a:endParaRPr lang="ko-KR" altLang="en-US" sz="1300" spc="-16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166D96B2-FB8F-7ECA-3E86-8D1A8F710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00" y="549000"/>
            <a:ext cx="10240000" cy="576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41F79C-ABFC-0BE1-6E30-9F5C9590C004}"/>
              </a:ext>
            </a:extLst>
          </p:cNvPr>
          <p:cNvSpPr txBox="1"/>
          <p:nvPr/>
        </p:nvSpPr>
        <p:spPr>
          <a:xfrm>
            <a:off x="4372219" y="5913874"/>
            <a:ext cx="3747730" cy="225886"/>
          </a:xfrm>
          <a:prstGeom prst="rect">
            <a:avLst/>
          </a:prstGeom>
          <a:noFill/>
        </p:spPr>
        <p:txBody>
          <a:bodyPr wrap="square" lIns="36000" tIns="36000" rIns="36000" bIns="36000">
            <a:spAutoFit/>
          </a:bodyPr>
          <a:lstStyle/>
          <a:p>
            <a:r>
              <a:rPr kumimoji="0" lang="ko-KR" altLang="en-US" sz="1000" i="0" u="none" strike="noStrike" kern="1200" cap="none" spc="-16" normalizeH="0" baseline="0" noProof="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연합트윈</a:t>
            </a: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응용 서비스 로직 저작도구</a:t>
            </a:r>
            <a:r>
              <a:rPr kumimoji="0" lang="en-US" altLang="ko-KR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(BPMN 2.0)</a:t>
            </a:r>
            <a:r>
              <a:rPr kumimoji="0" lang="ko-KR" altLang="en-US" sz="1000" i="0" u="none" strike="noStrike" kern="1200" cap="none" spc="-16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000" spc="-16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70AD4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4278933-06FE-328F-EA82-33D3ECACC419}"/>
              </a:ext>
            </a:extLst>
          </p:cNvPr>
          <p:cNvSpPr/>
          <p:nvPr/>
        </p:nvSpPr>
        <p:spPr>
          <a:xfrm>
            <a:off x="4287443" y="891747"/>
            <a:ext cx="6814449" cy="5304658"/>
          </a:xfrm>
          <a:prstGeom prst="roundRect">
            <a:avLst>
              <a:gd name="adj" fmla="val 718"/>
            </a:avLst>
          </a:prstGeom>
          <a:noFill/>
          <a:ln w="12700">
            <a:solidFill>
              <a:srgbClr val="70AD4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BFA351-F247-9A99-4BD4-C781356C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15E-7E09-443E-BFFE-E1E0B7AD5BAB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804B9BD-E6A1-3B36-D67B-A43E45BA86B7}"/>
              </a:ext>
            </a:extLst>
          </p:cNvPr>
          <p:cNvSpPr/>
          <p:nvPr/>
        </p:nvSpPr>
        <p:spPr>
          <a:xfrm>
            <a:off x="8942092" y="136525"/>
            <a:ext cx="2946400" cy="26521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화면설계 불필요</a:t>
            </a:r>
          </a:p>
        </p:txBody>
      </p:sp>
    </p:spTree>
    <p:extLst>
      <p:ext uri="{BB962C8B-B14F-4D97-AF65-F5344CB8AC3E}">
        <p14:creationId xmlns:p14="http://schemas.microsoft.com/office/powerpoint/2010/main" val="3226551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311</Words>
  <Application>Microsoft Office PowerPoint</Application>
  <PresentationFormat>와이드스크린</PresentationFormat>
  <Paragraphs>67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나눔스퀘어</vt:lpstr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김연태</dc:creator>
  <cp:lastModifiedBy>김연태</cp:lastModifiedBy>
  <cp:revision>5</cp:revision>
  <dcterms:created xsi:type="dcterms:W3CDTF">2023-09-03T00:08:20Z</dcterms:created>
  <dcterms:modified xsi:type="dcterms:W3CDTF">2024-01-12T03:04:58Z</dcterms:modified>
</cp:coreProperties>
</file>

<file path=docProps/thumbnail.jpeg>
</file>